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0"/>
  </p:notesMasterIdLst>
  <p:handoutMasterIdLst>
    <p:handoutMasterId r:id="rId51"/>
  </p:handoutMasterIdLst>
  <p:sldIdLst>
    <p:sldId id="257" r:id="rId5"/>
    <p:sldId id="258" r:id="rId6"/>
    <p:sldId id="260" r:id="rId7"/>
    <p:sldId id="262" r:id="rId8"/>
    <p:sldId id="273" r:id="rId9"/>
    <p:sldId id="271" r:id="rId10"/>
    <p:sldId id="272" r:id="rId11"/>
    <p:sldId id="274" r:id="rId12"/>
    <p:sldId id="275" r:id="rId13"/>
    <p:sldId id="276" r:id="rId14"/>
    <p:sldId id="277" r:id="rId15"/>
    <p:sldId id="278" r:id="rId16"/>
    <p:sldId id="279" r:id="rId17"/>
    <p:sldId id="292" r:id="rId18"/>
    <p:sldId id="280" r:id="rId19"/>
    <p:sldId id="281" r:id="rId20"/>
    <p:sldId id="282" r:id="rId21"/>
    <p:sldId id="283" r:id="rId22"/>
    <p:sldId id="284" r:id="rId23"/>
    <p:sldId id="290" r:id="rId24"/>
    <p:sldId id="294" r:id="rId25"/>
    <p:sldId id="291" r:id="rId26"/>
    <p:sldId id="293" r:id="rId27"/>
    <p:sldId id="295" r:id="rId28"/>
    <p:sldId id="285" r:id="rId29"/>
    <p:sldId id="296" r:id="rId30"/>
    <p:sldId id="297" r:id="rId31"/>
    <p:sldId id="298" r:id="rId32"/>
    <p:sldId id="286" r:id="rId33"/>
    <p:sldId id="299" r:id="rId34"/>
    <p:sldId id="300" r:id="rId35"/>
    <p:sldId id="301" r:id="rId36"/>
    <p:sldId id="302" r:id="rId37"/>
    <p:sldId id="287" r:id="rId38"/>
    <p:sldId id="303" r:id="rId39"/>
    <p:sldId id="304" r:id="rId40"/>
    <p:sldId id="305" r:id="rId41"/>
    <p:sldId id="306" r:id="rId42"/>
    <p:sldId id="288" r:id="rId43"/>
    <p:sldId id="307" r:id="rId44"/>
    <p:sldId id="308" r:id="rId45"/>
    <p:sldId id="309" r:id="rId46"/>
    <p:sldId id="289" r:id="rId47"/>
    <p:sldId id="265" r:id="rId48"/>
    <p:sldId id="266" r:id="rId4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44BE28-012A-0AC2-A2E2-281675B62640}" name="Brooks Olney" initials="BO" userId="Brooks Olney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D6"/>
    <a:srgbClr val="ECEAD1"/>
    <a:srgbClr val="006747"/>
    <a:srgbClr val="CFC493"/>
    <a:srgbClr val="466069"/>
    <a:srgbClr val="7E9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31F0F3-B210-DB42-823B-8B61D499D851}" v="1" dt="2022-11-01T16:50:38.2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5748" autoAdjust="0"/>
  </p:normalViewPr>
  <p:slideViewPr>
    <p:cSldViewPr snapToGrid="0">
      <p:cViewPr varScale="1">
        <p:scale>
          <a:sx n="129" d="100"/>
          <a:sy n="129" d="100"/>
        </p:scale>
        <p:origin x="110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8/10/relationships/authors" Target="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2FDF1D-6CC9-48AB-8CCC-B163FD3286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A59C0-1607-489B-B909-25E5E89F3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CC29A-196D-45A5-9F0A-E4A5673FA88D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916B7-0EE8-453B-9DF2-175353984D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119BE-69AA-4963-86C9-B76FF5F666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CA9EB-B88E-47F6-B2C9-FFB7AE227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3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BCA97-C52D-44EA-8498-79D1C3F1BD1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F03E2-6E74-4AA4-A487-096E9571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445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548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6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489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97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618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532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61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24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9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75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78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2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88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66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09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61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63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45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788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068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38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78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997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53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2612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00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0454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61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65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3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87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89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56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064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B5802A0-5D86-4CF0-8FC6-25D1CEF1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 t="64255" r="503"/>
          <a:stretch/>
        </p:blipFill>
        <p:spPr>
          <a:xfrm>
            <a:off x="6143740" y="4676140"/>
            <a:ext cx="2519189" cy="282749"/>
          </a:xfrm>
          <a:prstGeom prst="rect">
            <a:avLst/>
          </a:prstGeom>
        </p:spPr>
      </p:pic>
      <p:sp>
        <p:nvSpPr>
          <p:cNvPr id="10" name="Title 16">
            <a:extLst>
              <a:ext uri="{FF2B5EF4-FFF2-40B4-BE49-F238E27FC236}">
                <a16:creationId xmlns:a16="http://schemas.microsoft.com/office/drawing/2014/main" id="{7F7299D9-0E7D-4E13-996D-7FDB870B04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53033"/>
            <a:ext cx="7886700" cy="1874911"/>
          </a:xfrm>
        </p:spPr>
        <p:txBody>
          <a:bodyPr anchor="b"/>
          <a:lstStyle>
            <a:lvl1pPr algn="ctr">
              <a:defRPr sz="3200" b="0">
                <a:solidFill>
                  <a:srgbClr val="ECEAD1"/>
                </a:solidFill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4208B-9DDC-4F3C-9EEC-36FB56CA9DC9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3888" y="2475744"/>
            <a:ext cx="7886700" cy="29733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 Name(s)</a:t>
            </a:r>
          </a:p>
          <a:p>
            <a:pPr lvl="0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C4FF3-6A32-489F-A54E-A27BE991AEB5}"/>
              </a:ext>
            </a:extLst>
          </p:cNvPr>
          <p:cNvSpPr txBox="1"/>
          <p:nvPr userDrawn="1"/>
        </p:nvSpPr>
        <p:spPr>
          <a:xfrm>
            <a:off x="623888" y="2841781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IEEE Computer Society – Student Branch Chapter</a:t>
            </a:r>
          </a:p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University of South Florida</a:t>
            </a:r>
          </a:p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Tampa, FL, USA</a:t>
            </a:r>
          </a:p>
          <a:p>
            <a:pPr algn="ctr"/>
            <a:endParaRPr lang="en-US" sz="1400" dirty="0">
              <a:solidFill>
                <a:srgbClr val="ECEAD1"/>
              </a:solidFill>
              <a:latin typeface="+mn-lt"/>
            </a:endParaRP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6A2FD18-15BC-456D-9E33-A7A98743C3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0778" y="3760487"/>
            <a:ext cx="7892920" cy="29733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400">
                <a:solidFill>
                  <a:srgbClr val="ECEAD1"/>
                </a:solidFill>
              </a:defRPr>
            </a:lvl1pPr>
          </a:lstStyle>
          <a:p>
            <a:r>
              <a:rPr lang="en-US"/>
              <a:t>25 October 2023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D5C9E4C-6273-4DBB-8F6A-C9CB8C8702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78" y="4192918"/>
            <a:ext cx="1655283" cy="78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6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 - Green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663764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 - Gray">
    <p:bg>
      <p:bgPr>
        <a:solidFill>
          <a:srgbClr val="7E9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2990483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3B7135-3D78-0E4B-9C26-9E7303734618}"/>
              </a:ext>
            </a:extLst>
          </p:cNvPr>
          <p:cNvSpPr/>
          <p:nvPr userDrawn="1"/>
        </p:nvSpPr>
        <p:spPr>
          <a:xfrm>
            <a:off x="182880" y="219456"/>
            <a:ext cx="8750808" cy="4754880"/>
          </a:xfrm>
          <a:prstGeom prst="rect">
            <a:avLst/>
          </a:prstGeom>
          <a:solidFill>
            <a:srgbClr val="006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2DF257-01E2-CC4F-84E8-92951174B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548156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A1F7B126-B850-41A0-96BC-B29EEF77E2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 t="64255" r="503"/>
          <a:stretch/>
        </p:blipFill>
        <p:spPr>
          <a:xfrm>
            <a:off x="6143740" y="4676140"/>
            <a:ext cx="2519189" cy="28274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A8487C-25C1-4880-A7B5-0FE53D58846A}"/>
              </a:ext>
            </a:extLst>
          </p:cNvPr>
          <p:cNvSpPr txBox="1">
            <a:spLocks/>
          </p:cNvSpPr>
          <p:nvPr userDrawn="1"/>
        </p:nvSpPr>
        <p:spPr>
          <a:xfrm>
            <a:off x="2747372" y="1622305"/>
            <a:ext cx="3649255" cy="94944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300"/>
              </a:spcBef>
              <a:buNone/>
              <a:tabLst>
                <a:tab pos="1828800" algn="l"/>
              </a:tabLst>
            </a:pPr>
            <a:r>
              <a:rPr lang="en-US" sz="4800" b="1" dirty="0">
                <a:solidFill>
                  <a:schemeClr val="bg1"/>
                </a:solidFill>
              </a:rPr>
              <a:t>Questions?</a:t>
            </a:r>
            <a:endParaRPr lang="en-US" sz="4800" b="1" dirty="0">
              <a:solidFill>
                <a:schemeClr val="bg1"/>
              </a:solidFill>
              <a:effectLst>
                <a:glow rad="228600">
                  <a:srgbClr val="006849">
                    <a:alpha val="40000"/>
                  </a:srgb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3D70267-BE9F-45E3-8E23-0366E27647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5808" y="4169175"/>
            <a:ext cx="1655283" cy="78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0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/Subtitl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07FAF2-9310-E64A-BF65-F16E6CD042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1747247"/>
            <a:ext cx="7886700" cy="380697"/>
          </a:xfrm>
        </p:spPr>
        <p:txBody>
          <a:bodyPr>
            <a:normAutofit/>
          </a:bodyPr>
          <a:lstStyle>
            <a:lvl1pPr marL="0" indent="0" algn="ctr">
              <a:buNone/>
              <a:defRPr sz="1800" b="1" spc="100" baseline="0">
                <a:solidFill>
                  <a:srgbClr val="FFFED6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96C480D-61CB-48A9-965B-2EE9205B95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 t="64255" r="503"/>
          <a:stretch/>
        </p:blipFill>
        <p:spPr>
          <a:xfrm>
            <a:off x="6143740" y="4676140"/>
            <a:ext cx="2519189" cy="282749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04E559D-E7F3-4D3C-81AA-823ABD195CA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3888" y="2475744"/>
            <a:ext cx="7886700" cy="29733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Name(s)</a:t>
            </a:r>
          </a:p>
          <a:p>
            <a:pPr lvl="0"/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BE92724-3403-44C7-A55D-274D86374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53033"/>
            <a:ext cx="7886700" cy="1475267"/>
          </a:xfrm>
        </p:spPr>
        <p:txBody>
          <a:bodyPr anchor="b"/>
          <a:lstStyle>
            <a:lvl1pPr algn="ctr">
              <a:defRPr sz="3200" b="0">
                <a:solidFill>
                  <a:srgbClr val="ECEAD1"/>
                </a:solidFill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6A6DE5-2A2F-434A-8222-968C8E8A74BC}"/>
              </a:ext>
            </a:extLst>
          </p:cNvPr>
          <p:cNvSpPr txBox="1"/>
          <p:nvPr userDrawn="1"/>
        </p:nvSpPr>
        <p:spPr>
          <a:xfrm>
            <a:off x="623888" y="2841781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IEEE Computer Society – Student Branch Chapter</a:t>
            </a:r>
          </a:p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University of South Florida</a:t>
            </a:r>
          </a:p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Tampa, FL, USA</a:t>
            </a:r>
          </a:p>
          <a:p>
            <a:pPr algn="ctr"/>
            <a:endParaRPr lang="en-US" sz="1400" dirty="0">
              <a:solidFill>
                <a:srgbClr val="ECEAD1"/>
              </a:solidFill>
              <a:latin typeface="+mn-lt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7B70C46-C525-403B-B951-9BE07A987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0778" y="3760487"/>
            <a:ext cx="7892920" cy="29733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400">
                <a:solidFill>
                  <a:srgbClr val="ECEAD1"/>
                </a:solidFill>
              </a:defRPr>
            </a:lvl1pPr>
          </a:lstStyle>
          <a:p>
            <a:r>
              <a:rPr lang="en-US"/>
              <a:t>25 October 2023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8A7E6C4-D228-4C76-8306-1E4C405308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78" y="4192918"/>
            <a:ext cx="1655283" cy="78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52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7B39CB-B1F1-4293-A573-F3BECFD86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25 October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D77DA92-5DC0-4CD1-92FA-DD1223264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How to Build a Computer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6F62BF-C4E2-41C9-87EF-C4D265428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53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/>
              <a:t>Header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476C264-ED29-4F0A-8E9F-2F38109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25 October 2023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3D01FDF-0267-4650-B9B5-D33DDCD86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How to Build a Computer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5262682-1F5A-4B58-B65F-2D007DAD8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F74B95-1223-43DA-B9BE-EFA803D31AC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650" y="1104298"/>
            <a:ext cx="3886200" cy="35295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C0560366-45E0-4CBF-8516-81B9AF4E547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629150" y="1104298"/>
            <a:ext cx="3886200" cy="35295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4935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14400"/>
            <a:ext cx="3868340" cy="485838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14400"/>
            <a:ext cx="3887391" cy="485838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CF8B-D494-CC47-8E2D-52DC8E8EF28F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12D7067-5A94-4EB9-A1E6-66C1227D7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25 October 2023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D96F29A-3829-4A89-A076-95861E38B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How to Build a Computer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EE4D6A4-75A4-4392-A77D-82CC142E7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A17ECF8-DDA2-4B05-86A3-845C54D7C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640556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/>
              <a:t>Header Goes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29730D-567D-4893-AFA3-9391FE9BD41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8650" y="1400238"/>
            <a:ext cx="3886200" cy="32336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3B510C8-C86F-47A3-8514-B02D24553D8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29150" y="1400238"/>
            <a:ext cx="3886200" cy="32336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291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Figur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95C2DE-CE33-4FB1-840A-69C724CF1018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3C757900-B7AA-4FE2-B2F8-E784EBC359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0366" y="1104298"/>
            <a:ext cx="3874984" cy="35284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5025235-930D-4188-8A22-F6BDF8B363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25 October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225DE26-4753-4B6B-B74B-F8E0E7B45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How to Build a Computer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54102E6-5ED4-4AC0-937C-761EB3DA6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FC0FD5B-7FD0-4291-8881-9D44F5164E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640556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/>
              <a:t>Header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EB990A7-81A0-4717-A03A-292D00EB527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650" y="1104298"/>
            <a:ext cx="3886200" cy="35295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811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Figure Medium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861BF3-EFE4-42C0-B567-B4D07BA89D17}"/>
              </a:ext>
            </a:extLst>
          </p:cNvPr>
          <p:cNvSpPr/>
          <p:nvPr userDrawn="1"/>
        </p:nvSpPr>
        <p:spPr>
          <a:xfrm>
            <a:off x="5254534" y="0"/>
            <a:ext cx="3889466" cy="51435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943D75-DECB-4813-801E-8E1A11068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</a:defRPr>
            </a:lvl1pPr>
          </a:lstStyle>
          <a:p>
            <a:r>
              <a:rPr lang="en-US"/>
              <a:t>25 October 2023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D65C04-F053-4F0A-B42B-8F617AD2C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FC3FF3-4413-4BD8-BCFB-587CB2E5AE41}"/>
              </a:ext>
            </a:extLst>
          </p:cNvPr>
          <p:cNvSpPr txBox="1">
            <a:spLocks/>
          </p:cNvSpPr>
          <p:nvPr userDrawn="1"/>
        </p:nvSpPr>
        <p:spPr>
          <a:xfrm>
            <a:off x="628650" y="273844"/>
            <a:ext cx="3886200" cy="640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674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Header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38EEF1E-437D-4BFA-ABBE-E182F5D17E0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650" y="1104298"/>
            <a:ext cx="3886200" cy="35295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9676CE92-6F11-4056-ADAB-D09545F665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54534" y="0"/>
            <a:ext cx="3889466" cy="46327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30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Figu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AAACD05-DB1C-4EC0-9560-2CE17FB46C53}"/>
              </a:ext>
            </a:extLst>
          </p:cNvPr>
          <p:cNvSpPr/>
          <p:nvPr userDrawn="1"/>
        </p:nvSpPr>
        <p:spPr>
          <a:xfrm>
            <a:off x="3887392" y="0"/>
            <a:ext cx="5256608" cy="51435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1" y="-34016"/>
            <a:ext cx="3887391" cy="520438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028DC3B7-7085-46E8-9E07-267D405BF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</a:defRPr>
            </a:lvl1pPr>
          </a:lstStyle>
          <a:p>
            <a:r>
              <a:rPr lang="en-US"/>
              <a:t>25 October 2023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9F738FE-0CEB-4402-8CEA-E81601121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5EB2DFB-F301-43BC-8242-99A1DF8469D3}"/>
              </a:ext>
            </a:extLst>
          </p:cNvPr>
          <p:cNvSpPr txBox="1">
            <a:spLocks/>
          </p:cNvSpPr>
          <p:nvPr userDrawn="1"/>
        </p:nvSpPr>
        <p:spPr>
          <a:xfrm>
            <a:off x="628650" y="273844"/>
            <a:ext cx="3886200" cy="640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674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Header Goes Here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C883509-CF71-4E8B-B7FA-A76BA648F2E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650" y="1104298"/>
            <a:ext cx="3071679" cy="35295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313A790-A71A-4D0C-A09E-747487326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7392" y="0"/>
            <a:ext cx="5256608" cy="46327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8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282575" indent="-282575">
              <a:spcBef>
                <a:spcPts val="0"/>
              </a:spcBef>
              <a:buSzPct val="9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Reference 1</a:t>
            </a:r>
          </a:p>
          <a:p>
            <a:pPr lvl="0"/>
            <a:r>
              <a:rPr lang="en-US"/>
              <a:t>Reference 2</a:t>
            </a:r>
          </a:p>
          <a:p>
            <a:pPr lvl="0"/>
            <a:r>
              <a:rPr lang="en-US"/>
              <a:t>Reference 3</a:t>
            </a:r>
          </a:p>
          <a:p>
            <a:pPr lvl="0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7B39CB-B1F1-4293-A573-F3BECFD86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25 October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D77DA92-5DC0-4CD1-92FA-DD1223264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How to Build a Computer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6F62BF-C4E2-41C9-87EF-C4D265428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8FDB8D8-AD25-4774-A456-67581678B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640556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/>
              <a:t>Header Goes Here</a:t>
            </a:r>
          </a:p>
        </p:txBody>
      </p:sp>
    </p:spTree>
    <p:extLst>
      <p:ext uri="{BB962C8B-B14F-4D97-AF65-F5344CB8AC3E}">
        <p14:creationId xmlns:p14="http://schemas.microsoft.com/office/powerpoint/2010/main" val="2843654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40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2407"/>
            <a:ext cx="7886700" cy="3530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25 October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6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3" r:id="rId2"/>
    <p:sldLayoutId id="2147483662" r:id="rId3"/>
    <p:sldLayoutId id="2147483664" r:id="rId4"/>
    <p:sldLayoutId id="2147483665" r:id="rId5"/>
    <p:sldLayoutId id="2147483672" r:id="rId6"/>
    <p:sldLayoutId id="2147483685" r:id="rId7"/>
    <p:sldLayoutId id="2147483686" r:id="rId8"/>
    <p:sldLayoutId id="2147483684" r:id="rId9"/>
    <p:sldLayoutId id="2147483666" r:id="rId10"/>
    <p:sldLayoutId id="2147483671" r:id="rId11"/>
    <p:sldLayoutId id="2147483667" r:id="rId12"/>
    <p:sldLayoutId id="2147483674" r:id="rId1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06747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ADDF7D-6650-47C5-A198-B0987042E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Demystifying Hardware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1C124-CF23-4987-9855-EF39D1E5A25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By Liam Osman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FC5893-14EE-4FC1-8615-63CA836B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Computer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0CA1D-6E15-49CF-8420-0E8559BE88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26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4A37-0C17-F478-3D8C-CD4089A5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BIOS?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4B7EC-6FC3-6E6B-88DD-4E11437E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6"/>
            <a:ext cx="7886700" cy="3767249"/>
          </a:xfrm>
        </p:spPr>
        <p:txBody>
          <a:bodyPr>
            <a:normAutofit/>
          </a:bodyPr>
          <a:lstStyle/>
          <a:p>
            <a:r>
              <a:rPr lang="en-US" dirty="0"/>
              <a:t>See how your system is performing and what parts are in it</a:t>
            </a:r>
          </a:p>
          <a:p>
            <a:endParaRPr lang="en-US" dirty="0"/>
          </a:p>
          <a:p>
            <a:r>
              <a:rPr lang="en-US" dirty="0"/>
              <a:t>Choose your boot drive / launch settings or manually boot</a:t>
            </a:r>
          </a:p>
          <a:p>
            <a:endParaRPr lang="en-US" dirty="0"/>
          </a:p>
          <a:p>
            <a:r>
              <a:rPr lang="en-US" dirty="0"/>
              <a:t>Change how fast your fans blow to make them better or quieter</a:t>
            </a:r>
          </a:p>
          <a:p>
            <a:endParaRPr lang="en-US" dirty="0"/>
          </a:p>
          <a:p>
            <a:r>
              <a:rPr lang="en-US" dirty="0"/>
              <a:t>Sometimes you can update your BIOS from within BIOS</a:t>
            </a:r>
          </a:p>
          <a:p>
            <a:endParaRPr lang="en-US" dirty="0"/>
          </a:p>
          <a:p>
            <a:r>
              <a:rPr lang="en-US" dirty="0"/>
              <a:t>Overclock / tune performance of power (can brick your parts)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14AA-98F6-E305-CBCB-95761FE3AA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0ED3D-C2A5-EDC6-658E-3D7AA34D9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991FD-6DDA-130A-A60E-985D626D9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9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4A37-0C17-F478-3D8C-CD4089A5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Motherboard Should I Get?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4B7EC-6FC3-6E6B-88DD-4E11437E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6"/>
            <a:ext cx="7886700" cy="37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just have to make sure it’s compatible with everything!</a:t>
            </a:r>
          </a:p>
          <a:p>
            <a:endParaRPr lang="en-US" dirty="0"/>
          </a:p>
          <a:p>
            <a:r>
              <a:rPr lang="en-US" dirty="0"/>
              <a:t>It has to be compatible with both your case size</a:t>
            </a:r>
          </a:p>
          <a:p>
            <a:endParaRPr lang="en-US" dirty="0"/>
          </a:p>
          <a:p>
            <a:r>
              <a:rPr lang="en-US" dirty="0"/>
              <a:t>It has to be compatible with your given CPU chipset</a:t>
            </a:r>
          </a:p>
          <a:p>
            <a:endParaRPr lang="en-US" dirty="0"/>
          </a:p>
          <a:p>
            <a:r>
              <a:rPr lang="en-US" dirty="0"/>
              <a:t>Make sure it has the right slots for extensions and I/O you want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14AA-98F6-E305-CBCB-95761FE3AA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0ED3D-C2A5-EDC6-658E-3D7AA34D9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991FD-6DDA-130A-A60E-985D626D9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9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4D9B-2914-4082-9BF1-AC3D0C5D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2548378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4A37-0C17-F478-3D8C-CD4089A5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CPU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4B7EC-6FC3-6E6B-88DD-4E11437E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6"/>
            <a:ext cx="4705350" cy="37672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Central Processing Unit (CPU) runs all the main processes for you</a:t>
            </a:r>
          </a:p>
          <a:p>
            <a:endParaRPr lang="en-US" dirty="0"/>
          </a:p>
          <a:p>
            <a:r>
              <a:rPr lang="en-US" dirty="0"/>
              <a:t>Modern PC both run the same Instruction Set Architecture x86</a:t>
            </a:r>
          </a:p>
          <a:p>
            <a:endParaRPr lang="en-US" dirty="0"/>
          </a:p>
          <a:p>
            <a:r>
              <a:rPr lang="en-US" dirty="0"/>
              <a:t>Can have up to 60 Billion transistors (little gates) on a single chip now</a:t>
            </a:r>
          </a:p>
          <a:p>
            <a:endParaRPr lang="en-US" dirty="0"/>
          </a:p>
          <a:p>
            <a:r>
              <a:rPr lang="en-US" dirty="0"/>
              <a:t>The transistors work together to add numbers 6 billion times a second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14AA-98F6-E305-CBCB-95761FE3AA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0ED3D-C2A5-EDC6-658E-3D7AA34D9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991FD-6DDA-130A-A60E-985D626D9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39BE4-648A-875E-3631-A8B10A6E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784" y="887879"/>
            <a:ext cx="3877216" cy="3153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11A63C-40CD-81D6-E30F-3F35E141ABA1}"/>
              </a:ext>
            </a:extLst>
          </p:cNvPr>
          <p:cNvSpPr txBox="1"/>
          <p:nvPr/>
        </p:nvSpPr>
        <p:spPr>
          <a:xfrm>
            <a:off x="5334000" y="4796225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https://www.easeus.com/knowledge-center/gpu-vs-cpu.html</a:t>
            </a:r>
          </a:p>
        </p:txBody>
      </p:sp>
    </p:spTree>
    <p:extLst>
      <p:ext uri="{BB962C8B-B14F-4D97-AF65-F5344CB8AC3E}">
        <p14:creationId xmlns:p14="http://schemas.microsoft.com/office/powerpoint/2010/main" val="3997960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4A37-0C17-F478-3D8C-CD4089A5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the CPU 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4B7EC-6FC3-6E6B-88DD-4E11437E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6"/>
            <a:ext cx="2486025" cy="37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CPU socket is a large part in the motherboard which will hold your CPU to the contact pins in the motherboard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pins inside of a socket / CPU are very delicate, so be careful not to bend them any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14AA-98F6-E305-CBCB-95761FE3AA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0ED3D-C2A5-EDC6-658E-3D7AA34D9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991FD-6DDA-130A-A60E-985D626D9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1A63C-40CD-81D6-E30F-3F35E141ABA1}"/>
              </a:ext>
            </a:extLst>
          </p:cNvPr>
          <p:cNvSpPr txBox="1"/>
          <p:nvPr/>
        </p:nvSpPr>
        <p:spPr>
          <a:xfrm>
            <a:off x="5753100" y="4761160"/>
            <a:ext cx="2057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https://www.digitaltrends.com/computing/what-are-intels-lga-processor-sockets/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55E43FD-5D01-B2F6-D00D-F8013B18F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914400"/>
            <a:ext cx="5730240" cy="382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040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4A37-0C17-F478-3D8C-CD4089A5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the CPU?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4B7EC-6FC3-6E6B-88DD-4E11437E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02406"/>
            <a:ext cx="2478705" cy="3767249"/>
          </a:xfrm>
        </p:spPr>
        <p:txBody>
          <a:bodyPr>
            <a:normAutofit/>
          </a:bodyPr>
          <a:lstStyle/>
          <a:p>
            <a:r>
              <a:rPr lang="en-US" dirty="0"/>
              <a:t>Transistors only nanometers apart from each other in some cases</a:t>
            </a:r>
          </a:p>
          <a:p>
            <a:endParaRPr lang="en-US" dirty="0"/>
          </a:p>
          <a:p>
            <a:r>
              <a:rPr lang="en-US" dirty="0"/>
              <a:t>Has to be viewed through a very strong form of magnification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14AA-98F6-E305-CBCB-95761FE3AA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0ED3D-C2A5-EDC6-658E-3D7AA34D9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991FD-6DDA-130A-A60E-985D626D9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1E4F298-149F-8875-71BE-E696F1A48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354" y="1181100"/>
            <a:ext cx="5609384" cy="316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9B58D5-A21A-DB5B-3B94-261B97437D59}"/>
              </a:ext>
            </a:extLst>
          </p:cNvPr>
          <p:cNvSpPr txBox="1"/>
          <p:nvPr/>
        </p:nvSpPr>
        <p:spPr>
          <a:xfrm>
            <a:off x="5853932" y="4769167"/>
            <a:ext cx="1808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https://www.quora.com/What-does-the-inside-of-a-processor-look-like</a:t>
            </a:r>
          </a:p>
        </p:txBody>
      </p:sp>
    </p:spTree>
    <p:extLst>
      <p:ext uri="{BB962C8B-B14F-4D97-AF65-F5344CB8AC3E}">
        <p14:creationId xmlns:p14="http://schemas.microsoft.com/office/powerpoint/2010/main" val="2734722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4A37-0C17-F478-3D8C-CD4089A5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4B7EC-6FC3-6E6B-88DD-4E11437E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257" y="914400"/>
            <a:ext cx="1873082" cy="4455280"/>
          </a:xfrm>
        </p:spPr>
        <p:txBody>
          <a:bodyPr>
            <a:normAutofit/>
          </a:bodyPr>
          <a:lstStyle/>
          <a:p>
            <a:r>
              <a:rPr lang="en-US" dirty="0"/>
              <a:t>Each part has its own functions</a:t>
            </a:r>
          </a:p>
          <a:p>
            <a:r>
              <a:rPr lang="en-US" dirty="0"/>
              <a:t>Cores are the main calculator</a:t>
            </a:r>
          </a:p>
          <a:p>
            <a:r>
              <a:rPr lang="en-US" dirty="0"/>
              <a:t>I/O and control parts to interface with the rest of the PC</a:t>
            </a:r>
          </a:p>
          <a:p>
            <a:r>
              <a:rPr lang="en-US" dirty="0"/>
              <a:t>Graphics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14AA-98F6-E305-CBCB-95761FE3AA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0ED3D-C2A5-EDC6-658E-3D7AA34D9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991FD-6DDA-130A-A60E-985D626D9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B58D5-A21A-DB5B-3B94-261B97437D59}"/>
              </a:ext>
            </a:extLst>
          </p:cNvPr>
          <p:cNvSpPr txBox="1"/>
          <p:nvPr/>
        </p:nvSpPr>
        <p:spPr>
          <a:xfrm>
            <a:off x="5853932" y="4769167"/>
            <a:ext cx="1808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https://www.quora.com/What-does-the-inside-of-a-processor-look-like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BCC4228-522F-A19E-6A39-23A4FD017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39" y="914400"/>
            <a:ext cx="6082882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608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4A37-0C17-F478-3D8C-CD4089A5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Multithreading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4B7EC-6FC3-6E6B-88DD-4E11437E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02406"/>
            <a:ext cx="4273595" cy="3767249"/>
          </a:xfrm>
        </p:spPr>
        <p:txBody>
          <a:bodyPr>
            <a:normAutofit/>
          </a:bodyPr>
          <a:lstStyle/>
          <a:p>
            <a:r>
              <a:rPr lang="en-US" dirty="0"/>
              <a:t>Modern CPUs have many cores which can each simultaneously do calculations and operate to make your computer faster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Not all programs and operations are designed to be multithreaded (run on different cores) but an increasing amount are nowadays</a:t>
            </a:r>
          </a:p>
          <a:p>
            <a:endParaRPr lang="en-US" dirty="0"/>
          </a:p>
          <a:p>
            <a:r>
              <a:rPr lang="en-US" dirty="0"/>
              <a:t>More cores = more better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14AA-98F6-E305-CBCB-95761FE3AA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0ED3D-C2A5-EDC6-658E-3D7AA34D9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991FD-6DDA-130A-A60E-985D626D9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5EC1BC-BD30-E1F9-5AF6-935566928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114" y="518826"/>
            <a:ext cx="3915321" cy="41058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9FEA52-7DFD-2508-0DC3-CDDC1FD886A2}"/>
              </a:ext>
            </a:extLst>
          </p:cNvPr>
          <p:cNvSpPr txBox="1"/>
          <p:nvPr/>
        </p:nvSpPr>
        <p:spPr>
          <a:xfrm>
            <a:off x="5853931" y="4769167"/>
            <a:ext cx="238519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My task manager multithreading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119163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4A37-0C17-F478-3D8C-CD4089A5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CPU Is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4B7EC-6FC3-6E6B-88DD-4E11437E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6"/>
            <a:ext cx="7886700" cy="37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Buy a latest gen CPU with as much money as the budget allows!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Your CPU is the main determinant of how fast your computer is, and you get what you pay for. Old ones are typically overpriced</a:t>
            </a:r>
          </a:p>
          <a:p>
            <a:endParaRPr lang="en-US" dirty="0"/>
          </a:p>
          <a:p>
            <a:r>
              <a:rPr lang="en-US" dirty="0"/>
              <a:t>More cores will help if you like to run a lot of things at once</a:t>
            </a:r>
          </a:p>
          <a:p>
            <a:endParaRPr lang="en-US" dirty="0"/>
          </a:p>
          <a:p>
            <a:r>
              <a:rPr lang="en-US" dirty="0"/>
              <a:t>Top end CPUs have diminishing returns i.e. not much faster than a cheaper one but costs way more in price and cooling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14AA-98F6-E305-CBCB-95761FE3AA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0ED3D-C2A5-EDC6-658E-3D7AA34D9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991FD-6DDA-130A-A60E-985D626D9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9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4D9B-2914-4082-9BF1-AC3D0C5D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145897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0AFF-0215-4899-A865-FA57BA52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C534B-A328-4F81-B6D1-E786E76B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</a:t>
            </a:r>
          </a:p>
          <a:p>
            <a:r>
              <a:rPr lang="en-US" dirty="0"/>
              <a:t>Motherboard</a:t>
            </a:r>
          </a:p>
          <a:p>
            <a:r>
              <a:rPr lang="en-US" dirty="0"/>
              <a:t>CPU</a:t>
            </a:r>
          </a:p>
          <a:p>
            <a:r>
              <a:rPr lang="en-US" dirty="0"/>
              <a:t>RAM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GPU</a:t>
            </a:r>
          </a:p>
          <a:p>
            <a:r>
              <a:rPr lang="en-US" dirty="0"/>
              <a:t>Power</a:t>
            </a:r>
          </a:p>
          <a:p>
            <a:r>
              <a:rPr lang="en-US" dirty="0"/>
              <a:t>Cooling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D501B-7375-4ECA-A11F-040A67FB42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D92DC-A2FF-4F67-AD34-32C71B434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47757-05BF-41F4-9AE9-3B0CEE5C8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3DD82D-9C3A-C62E-EC3D-224DABBDC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145" y="378910"/>
            <a:ext cx="6243614" cy="42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21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4A37-0C17-F478-3D8C-CD4089A5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4B7EC-6FC3-6E6B-88DD-4E11437E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6"/>
            <a:ext cx="7886700" cy="37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Random Access Memory (RAM) is the main memory of your PC.</a:t>
            </a:r>
          </a:p>
          <a:p>
            <a:pPr marL="0" indent="0">
              <a:buNone/>
            </a:pPr>
            <a:r>
              <a:rPr lang="en-US" dirty="0"/>
              <a:t>It stores all your data you’re working on and currently looking at.</a:t>
            </a:r>
          </a:p>
          <a:p>
            <a:pPr marL="0" indent="0">
              <a:buNone/>
            </a:pPr>
            <a:r>
              <a:rPr lang="en-US" dirty="0"/>
              <a:t>Not to be confused with storage, which will come later. RAM is:</a:t>
            </a:r>
          </a:p>
          <a:p>
            <a:endParaRPr lang="en-US" dirty="0"/>
          </a:p>
          <a:p>
            <a:r>
              <a:rPr lang="en-US" dirty="0"/>
              <a:t>Volatile (Destroyed when it loses power)</a:t>
            </a:r>
          </a:p>
          <a:p>
            <a:endParaRPr lang="en-US" dirty="0"/>
          </a:p>
          <a:p>
            <a:r>
              <a:rPr lang="en-US" dirty="0"/>
              <a:t>Fast (Has to run very quickly with the CPU)</a:t>
            </a:r>
          </a:p>
          <a:p>
            <a:endParaRPr lang="en-US" dirty="0"/>
          </a:p>
          <a:p>
            <a:r>
              <a:rPr lang="en-US" dirty="0"/>
              <a:t>Expensive (Made of semiconductors like a CPU)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14AA-98F6-E305-CBCB-95761FE3AA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0ED3D-C2A5-EDC6-658E-3D7AA34D9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991FD-6DDA-130A-A60E-985D626D9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15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4A37-0C17-F478-3D8C-CD4089A5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Help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4B7EC-6FC3-6E6B-88DD-4E11437E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6"/>
            <a:ext cx="4327883" cy="3767249"/>
          </a:xfrm>
        </p:spPr>
        <p:txBody>
          <a:bodyPr>
            <a:normAutofit/>
          </a:bodyPr>
          <a:lstStyle/>
          <a:p>
            <a:r>
              <a:rPr lang="en-US" dirty="0"/>
              <a:t>The more RAM you have, the more things you can have open </a:t>
            </a:r>
          </a:p>
          <a:p>
            <a:endParaRPr lang="en-US" dirty="0"/>
          </a:p>
          <a:p>
            <a:r>
              <a:rPr lang="en-US" dirty="0"/>
              <a:t>When you run out of RAM, everything gets VERY slow</a:t>
            </a:r>
          </a:p>
          <a:p>
            <a:endParaRPr lang="en-US" dirty="0"/>
          </a:p>
          <a:p>
            <a:r>
              <a:rPr lang="en-US" dirty="0"/>
              <a:t>Some tasks like video editing and processing scientific data require a lot of RAM just to function right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14AA-98F6-E305-CBCB-95761FE3AA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0ED3D-C2A5-EDC6-658E-3D7AA34D9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991FD-6DDA-130A-A60E-985D626D9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2BDE60-86CD-6007-6902-54AD5A1CE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403" y="453880"/>
            <a:ext cx="3962953" cy="4124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705C27-C14C-1060-3557-D06173888AC6}"/>
              </a:ext>
            </a:extLst>
          </p:cNvPr>
          <p:cNvSpPr txBox="1"/>
          <p:nvPr/>
        </p:nvSpPr>
        <p:spPr>
          <a:xfrm>
            <a:off x="5853931" y="4769167"/>
            <a:ext cx="238519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My RAM usage after I closed some Chrome tabs</a:t>
            </a:r>
          </a:p>
        </p:txBody>
      </p:sp>
    </p:spTree>
    <p:extLst>
      <p:ext uri="{BB962C8B-B14F-4D97-AF65-F5344CB8AC3E}">
        <p14:creationId xmlns:p14="http://schemas.microsoft.com/office/powerpoint/2010/main" val="957446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4A37-0C17-F478-3D8C-CD4089A5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But What Does RAM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4B7EC-6FC3-6E6B-88DD-4E11437E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6"/>
            <a:ext cx="7886700" cy="3767249"/>
          </a:xfrm>
        </p:spPr>
        <p:txBody>
          <a:bodyPr>
            <a:normAutofit/>
          </a:bodyPr>
          <a:lstStyle/>
          <a:p>
            <a:r>
              <a:rPr lang="en-US" dirty="0"/>
              <a:t>Ram comes in small chips attached to a stick shaped circuit</a:t>
            </a:r>
          </a:p>
          <a:p>
            <a:r>
              <a:rPr lang="en-US" dirty="0"/>
              <a:t>RAM sticks usually have a sticker with their information printed</a:t>
            </a:r>
          </a:p>
          <a:p>
            <a:r>
              <a:rPr lang="en-US" dirty="0"/>
              <a:t>There is several versions of RAM, the newest being DDR5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14AA-98F6-E305-CBCB-95761FE3AA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0ED3D-C2A5-EDC6-658E-3D7AA34D9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991FD-6DDA-130A-A60E-985D626D9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35F6A9-7D8C-B95A-FC86-2CB86E776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47" y="2571750"/>
            <a:ext cx="8811855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34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4A37-0C17-F478-3D8C-CD4089A5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it go???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4B7EC-6FC3-6E6B-88DD-4E11437E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6"/>
            <a:ext cx="2730500" cy="37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RAM sticks go into the large DIMM slots located right next to the CPU socket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timing purposes which enhance PC performance, RAM should be inserted in a specific pattern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14AA-98F6-E305-CBCB-95761FE3AA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0ED3D-C2A5-EDC6-658E-3D7AA34D9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991FD-6DDA-130A-A60E-985D626D9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194" name="Picture 2" descr="Motherboard RAM slot colors">
            <a:extLst>
              <a:ext uri="{FF2B5EF4-FFF2-40B4-BE49-F238E27FC236}">
                <a16:creationId xmlns:a16="http://schemas.microsoft.com/office/drawing/2014/main" id="{38BC5D48-560D-AD64-09C1-0935E996B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805634"/>
            <a:ext cx="515620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EB61D5-8AF1-7FE3-07FE-EBD9E93D3C99}"/>
              </a:ext>
            </a:extLst>
          </p:cNvPr>
          <p:cNvSpPr txBox="1"/>
          <p:nvPr/>
        </p:nvSpPr>
        <p:spPr>
          <a:xfrm>
            <a:off x="5524500" y="4733837"/>
            <a:ext cx="2305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https://superuser.com/questions/671533/what-do-motherboard-ram-slot-colors-mean</a:t>
            </a:r>
          </a:p>
        </p:txBody>
      </p:sp>
    </p:spTree>
    <p:extLst>
      <p:ext uri="{BB962C8B-B14F-4D97-AF65-F5344CB8AC3E}">
        <p14:creationId xmlns:p14="http://schemas.microsoft.com/office/powerpoint/2010/main" val="3507154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4A37-0C17-F478-3D8C-CD4089A5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RAM Do I Need??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4B7EC-6FC3-6E6B-88DD-4E11437E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7"/>
            <a:ext cx="7886700" cy="37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people only need 16-32 Gb of RAM on a PC nowadays.</a:t>
            </a:r>
          </a:p>
          <a:p>
            <a:endParaRPr lang="en-US" dirty="0"/>
          </a:p>
          <a:p>
            <a:r>
              <a:rPr lang="en-US" dirty="0"/>
              <a:t>Make sure it’s a version compatible with your motherboard</a:t>
            </a:r>
          </a:p>
          <a:p>
            <a:endParaRPr lang="en-US" dirty="0"/>
          </a:p>
          <a:p>
            <a:r>
              <a:rPr lang="en-US" dirty="0"/>
              <a:t>If you have a special task that needs more RAM, you’ll know it</a:t>
            </a:r>
          </a:p>
          <a:p>
            <a:endParaRPr lang="en-US" dirty="0"/>
          </a:p>
          <a:p>
            <a:r>
              <a:rPr lang="en-US" dirty="0"/>
              <a:t>RAM sticks will market speed but don’t worry too much about 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14AA-98F6-E305-CBCB-95761FE3AA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0ED3D-C2A5-EDC6-658E-3D7AA34D9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991FD-6DDA-130A-A60E-985D626D9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43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4D9B-2914-4082-9BF1-AC3D0C5D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421041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4A37-0C17-F478-3D8C-CD4089A5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4B7EC-6FC3-6E6B-88DD-4E11437E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7"/>
            <a:ext cx="7886700" cy="3767249"/>
          </a:xfrm>
        </p:spPr>
        <p:txBody>
          <a:bodyPr>
            <a:normAutofit/>
          </a:bodyPr>
          <a:lstStyle/>
          <a:p>
            <a:r>
              <a:rPr lang="en-US" dirty="0"/>
              <a:t>Storage is what saves all our files in our computers</a:t>
            </a:r>
          </a:p>
          <a:p>
            <a:endParaRPr lang="en-US" dirty="0"/>
          </a:p>
          <a:p>
            <a:r>
              <a:rPr lang="en-US" dirty="0"/>
              <a:t>The computer has to read data off our storage every time we load something new, and write it when we save it</a:t>
            </a:r>
          </a:p>
          <a:p>
            <a:endParaRPr lang="en-US" dirty="0"/>
          </a:p>
          <a:p>
            <a:r>
              <a:rPr lang="en-US" dirty="0"/>
              <a:t>There are 2 common types of drives we use to store data</a:t>
            </a:r>
          </a:p>
          <a:p>
            <a:pPr lvl="1"/>
            <a:r>
              <a:rPr lang="en-US" dirty="0"/>
              <a:t>Hard Disc Drive (HDD)</a:t>
            </a:r>
          </a:p>
          <a:p>
            <a:pPr lvl="1"/>
            <a:r>
              <a:rPr lang="en-US" dirty="0"/>
              <a:t>Solid State Drive (SSD)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14AA-98F6-E305-CBCB-95761FE3AA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0ED3D-C2A5-EDC6-658E-3D7AA34D9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991FD-6DDA-130A-A60E-985D626D9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21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C987B4B5-B9FE-84BB-B5B2-A0D02AB6F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1" y="2850867"/>
            <a:ext cx="3353753" cy="2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24A284-47F2-D9CB-3110-68578CFB37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Disc Drive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07EEE-EEAA-F084-5AC4-B47FB34F7D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Solid State Drive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4361D-9B4E-A923-AEC7-10F99B50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B1D43-85F8-2820-4C9B-9E2233261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2A543-E041-8334-57FD-4271AD6A5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E05DCA-FA24-053E-900E-93253F79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Drive Is Best?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A81470-1169-4C18-BBA2-D17867CB805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31520" y="2010081"/>
            <a:ext cx="3037592" cy="273844"/>
          </a:xfrm>
        </p:spPr>
        <p:txBody>
          <a:bodyPr/>
          <a:lstStyle/>
          <a:p>
            <a:r>
              <a:rPr lang="en-US" sz="1600" dirty="0"/>
              <a:t>Data stored on Disks like CD</a:t>
            </a:r>
          </a:p>
          <a:p>
            <a:r>
              <a:rPr lang="en-US" sz="1600" dirty="0"/>
              <a:t>Very large capacity</a:t>
            </a:r>
          </a:p>
          <a:p>
            <a:r>
              <a:rPr lang="en-US" sz="1600" dirty="0"/>
              <a:t>Cheaper than SSD</a:t>
            </a:r>
          </a:p>
          <a:p>
            <a:r>
              <a:rPr lang="en-US" sz="1600" dirty="0"/>
              <a:t>Can recover data if it fails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687E93-4F78-B789-9292-B8A71D0E4A9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577590" y="1988392"/>
            <a:ext cx="4937760" cy="274320"/>
          </a:xfrm>
        </p:spPr>
        <p:txBody>
          <a:bodyPr/>
          <a:lstStyle/>
          <a:p>
            <a:r>
              <a:rPr lang="en-US" sz="1800" dirty="0"/>
              <a:t>Data stored on flash chips</a:t>
            </a:r>
          </a:p>
          <a:p>
            <a:r>
              <a:rPr lang="en-US" sz="1800" dirty="0"/>
              <a:t>Faster load times </a:t>
            </a:r>
          </a:p>
          <a:p>
            <a:r>
              <a:rPr lang="en-US" sz="1800" dirty="0"/>
              <a:t>Makes no noise in use</a:t>
            </a:r>
          </a:p>
          <a:p>
            <a:r>
              <a:rPr lang="en-US" sz="1800" dirty="0"/>
              <a:t>Much smaller and lighter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EDDC6D-E150-43CE-FBE9-374A3532F5B1}"/>
              </a:ext>
            </a:extLst>
          </p:cNvPr>
          <p:cNvSpPr txBox="1"/>
          <p:nvPr/>
        </p:nvSpPr>
        <p:spPr>
          <a:xfrm>
            <a:off x="1619250" y="4766787"/>
            <a:ext cx="20678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http://www.datarecoveryspecialists.co.uk/blog/what-is-inside-a-hard-drive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59BBA-2785-48CB-AB93-F0C8680A0C68}"/>
              </a:ext>
            </a:extLst>
          </p:cNvPr>
          <p:cNvSpPr txBox="1"/>
          <p:nvPr/>
        </p:nvSpPr>
        <p:spPr>
          <a:xfrm>
            <a:off x="5238750" y="4850839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https://www.backblaze.com/blog/hdd-versus-ssd-whats-the-diff/</a:t>
            </a:r>
          </a:p>
        </p:txBody>
      </p:sp>
      <p:pic>
        <p:nvPicPr>
          <p:cNvPr id="9222" name="Picture 6" descr="Data Recovery">
            <a:extLst>
              <a:ext uri="{FF2B5EF4-FFF2-40B4-BE49-F238E27FC236}">
                <a16:creationId xmlns:a16="http://schemas.microsoft.com/office/drawing/2014/main" id="{1E0C9B26-7347-F8D3-874B-078F54A12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776" y="2881827"/>
            <a:ext cx="2386724" cy="185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Samsung 500GB 970 EVO Plus NVMe M.2 Internal SSD">
            <a:extLst>
              <a:ext uri="{FF2B5EF4-FFF2-40B4-BE49-F238E27FC236}">
                <a16:creationId xmlns:a16="http://schemas.microsoft.com/office/drawing/2014/main" id="{0A817062-986B-2055-0544-061B482D9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854" y="2974003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79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4A37-0C17-F478-3D8C-CD4089A5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4B7EC-6FC3-6E6B-88DD-4E11437E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7"/>
            <a:ext cx="7886700" cy="37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much storage you need is very much up to your needs. But: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probably want at least one SSD to install your operating system onto. This will make navigating on your PC must faster</a:t>
            </a:r>
          </a:p>
          <a:p>
            <a:endParaRPr lang="en-US" dirty="0"/>
          </a:p>
          <a:p>
            <a:r>
              <a:rPr lang="en-US" dirty="0"/>
              <a:t>Any software or games which need to load fast also go on SSD</a:t>
            </a:r>
          </a:p>
          <a:p>
            <a:endParaRPr lang="en-US" dirty="0"/>
          </a:p>
          <a:p>
            <a:r>
              <a:rPr lang="en-US" dirty="0"/>
              <a:t>If you need a lot of storage for things like video or music, make use of HDDs to store a lot of things for relatively cheap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14AA-98F6-E305-CBCB-95761FE3AA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0ED3D-C2A5-EDC6-658E-3D7AA34D9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991FD-6DDA-130A-A60E-985D626D9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45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4D9B-2914-4082-9BF1-AC3D0C5D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1323572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4D9B-2914-4082-9BF1-AC3D0C5D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163928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C562-54A6-CB18-D92E-46AC7F4E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GPU really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145E1-FF76-0A5E-F54F-13F4E0E87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Graphical Processing Unit is a processing chip, like a CPU</a:t>
            </a:r>
          </a:p>
          <a:p>
            <a:endParaRPr lang="en-US" dirty="0"/>
          </a:p>
          <a:p>
            <a:r>
              <a:rPr lang="en-US" dirty="0"/>
              <a:t>Unlike a CPU, GPUs are significantly less general purpose</a:t>
            </a:r>
          </a:p>
          <a:p>
            <a:endParaRPr lang="en-US" dirty="0"/>
          </a:p>
          <a:p>
            <a:r>
              <a:rPr lang="en-US" dirty="0"/>
              <a:t>GPUs are designed for primarily one thing… computations</a:t>
            </a:r>
          </a:p>
          <a:p>
            <a:endParaRPr lang="en-US" dirty="0"/>
          </a:p>
          <a:p>
            <a:r>
              <a:rPr lang="en-US" dirty="0"/>
              <a:t>While a CPU will have 2-32 cores, a GPU could have 10000</a:t>
            </a:r>
          </a:p>
          <a:p>
            <a:endParaRPr lang="en-US" dirty="0"/>
          </a:p>
          <a:p>
            <a:r>
              <a:rPr lang="en-US" dirty="0"/>
              <a:t>10000 threads running at once make the GPU much faster</a:t>
            </a:r>
          </a:p>
          <a:p>
            <a:endParaRPr lang="en-US" dirty="0"/>
          </a:p>
          <a:p>
            <a:r>
              <a:rPr lang="en-US" dirty="0"/>
              <a:t>Very important tools for anything that requires parallel computation, such as engineering models, video editing, crypto mining and some games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2ED14-16D9-16B9-5081-7F7E2014B3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BC541-146D-6E64-C3E3-42D41AEA0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B2156-0A1D-558F-2A3C-2ED6F616B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43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C562-54A6-CB18-D92E-46AC7F4E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145E1-FF76-0A5E-F54F-13F4E0E87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7"/>
            <a:ext cx="8401050" cy="3530316"/>
          </a:xfrm>
        </p:spPr>
        <p:txBody>
          <a:bodyPr/>
          <a:lstStyle/>
          <a:p>
            <a:r>
              <a:rPr lang="en-US" dirty="0"/>
              <a:t>GPUs are usually found on large graphics card boards which will slot into the PCIe slot of a motherboard</a:t>
            </a:r>
          </a:p>
          <a:p>
            <a:r>
              <a:rPr lang="en-US" dirty="0"/>
              <a:t>These cards contain some other chips for handling video compression and encoding, output ports, etc.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2ED14-16D9-16B9-5081-7F7E2014B3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BC541-146D-6E64-C3E3-42D41AEA0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B2156-0A1D-558F-2A3C-2ED6F616B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9464801-8002-E103-5A0B-B436487A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44" y="2887872"/>
            <a:ext cx="3094981" cy="174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21AF44-5C82-C8FC-9EB2-18B07AEF2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949" y="2537608"/>
            <a:ext cx="2603202" cy="2229179"/>
          </a:xfrm>
          <a:prstGeom prst="rect">
            <a:avLst/>
          </a:prstGeom>
        </p:spPr>
      </p:pic>
      <p:pic>
        <p:nvPicPr>
          <p:cNvPr id="12292" name="Picture 4" descr="undefined">
            <a:extLst>
              <a:ext uri="{FF2B5EF4-FFF2-40B4-BE49-F238E27FC236}">
                <a16:creationId xmlns:a16="http://schemas.microsoft.com/office/drawing/2014/main" id="{D492252E-5A8F-5428-6F61-375DF6DE7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5" y="2648905"/>
            <a:ext cx="3379608" cy="200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242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C562-54A6-CB18-D92E-46AC7F4E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PCIe Slots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145E1-FF76-0A5E-F54F-13F4E0E87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7"/>
            <a:ext cx="8401050" cy="3530316"/>
          </a:xfrm>
        </p:spPr>
        <p:txBody>
          <a:bodyPr>
            <a:normAutofit/>
          </a:bodyPr>
          <a:lstStyle/>
          <a:p>
            <a:r>
              <a:rPr lang="en-US" dirty="0"/>
              <a:t>GPUs and other external cards are put into a PCIe slot of a motherboard so the CPU can talk to it.</a:t>
            </a:r>
          </a:p>
          <a:p>
            <a:r>
              <a:rPr lang="en-US" dirty="0"/>
              <a:t>PCIe slots are located in</a:t>
            </a:r>
            <a:br>
              <a:rPr lang="en-US" dirty="0"/>
            </a:br>
            <a:r>
              <a:rPr lang="en-US" dirty="0"/>
              <a:t>a row near the back of the</a:t>
            </a:r>
            <a:br>
              <a:rPr lang="en-US" dirty="0"/>
            </a:br>
            <a:r>
              <a:rPr lang="en-US" dirty="0"/>
              <a:t>computer, under the CPU</a:t>
            </a:r>
          </a:p>
          <a:p>
            <a:r>
              <a:rPr lang="en-US" dirty="0"/>
              <a:t>Examples of other external</a:t>
            </a:r>
            <a:br>
              <a:rPr lang="en-US" dirty="0"/>
            </a:br>
            <a:r>
              <a:rPr lang="en-US" dirty="0"/>
              <a:t>cards include sound cards,</a:t>
            </a:r>
            <a:br>
              <a:rPr lang="en-US" dirty="0"/>
            </a:br>
            <a:r>
              <a:rPr lang="en-US" dirty="0"/>
              <a:t>wireless receivers, extra </a:t>
            </a:r>
            <a:br>
              <a:rPr lang="en-US" dirty="0"/>
            </a:br>
            <a:r>
              <a:rPr lang="en-US" dirty="0"/>
              <a:t>memory, or even a second </a:t>
            </a:r>
            <a:br>
              <a:rPr lang="en-US" dirty="0"/>
            </a:br>
            <a:r>
              <a:rPr lang="en-US" dirty="0"/>
              <a:t>Graphics card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2ED14-16D9-16B9-5081-7F7E2014B3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BC541-146D-6E64-C3E3-42D41AEA0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B2156-0A1D-558F-2A3C-2ED6F616B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86EE381E-CE75-5F79-1D8F-1A23D702A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1886417"/>
            <a:ext cx="4705350" cy="264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161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C562-54A6-CB18-D92E-46AC7F4E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GPU Should I Get?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145E1-FF76-0A5E-F54F-13F4E0E87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7"/>
            <a:ext cx="8401050" cy="3530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GPUs are very expensive nowadays, but you’ll want one if:</a:t>
            </a:r>
          </a:p>
          <a:p>
            <a:endParaRPr lang="en-US" dirty="0"/>
          </a:p>
          <a:p>
            <a:r>
              <a:rPr lang="en-US" dirty="0"/>
              <a:t>You edit a lot of videos or other large data / image sets</a:t>
            </a:r>
          </a:p>
          <a:p>
            <a:endParaRPr lang="en-US" dirty="0"/>
          </a:p>
          <a:p>
            <a:r>
              <a:rPr lang="en-US" dirty="0"/>
              <a:t>You want to play big games; GPUs scale your fps almost linearly</a:t>
            </a:r>
          </a:p>
          <a:p>
            <a:endParaRPr lang="en-US" dirty="0"/>
          </a:p>
          <a:p>
            <a:r>
              <a:rPr lang="en-US" dirty="0"/>
              <a:t>You want to mine cryptocurrency (although ASICs are better)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2ED14-16D9-16B9-5081-7F7E2014B3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BC541-146D-6E64-C3E3-42D41AEA0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B2156-0A1D-558F-2A3C-2ED6F616B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5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4D9B-2914-4082-9BF1-AC3D0C5D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1326328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F019-6649-22D9-1096-B015E300D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35E5F-1D56-2EAB-B82D-4E783F6A7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9B3B5-8005-A1B2-67D6-392F1E97DC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BB8CC-D9B1-0DD1-CFC6-8982DEF1A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43C59-2437-3F35-17EF-98E66CAD6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CD5845C-60A9-DE44-5847-BD302E132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889517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0B377-E05B-B556-B8E1-6C5F6991D04B}"/>
              </a:ext>
            </a:extLst>
          </p:cNvPr>
          <p:cNvSpPr txBox="1"/>
          <p:nvPr/>
        </p:nvSpPr>
        <p:spPr>
          <a:xfrm>
            <a:off x="5448300" y="4760298"/>
            <a:ext cx="28003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https://www.electronicsforu.com/technology-trends/learn-electronics/difference-between-ac-and-dc</a:t>
            </a:r>
          </a:p>
        </p:txBody>
      </p:sp>
    </p:spTree>
    <p:extLst>
      <p:ext uri="{BB962C8B-B14F-4D97-AF65-F5344CB8AC3E}">
        <p14:creationId xmlns:p14="http://schemas.microsoft.com/office/powerpoint/2010/main" val="584149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E1E1-A514-ED67-CEEB-DC4DCEBF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AC/DC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9330B-18DB-EA46-6964-FD1B5C2A6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power supply (PSU) to a computer is like a phone charger</a:t>
            </a:r>
          </a:p>
          <a:p>
            <a:endParaRPr lang="en-US" dirty="0"/>
          </a:p>
          <a:p>
            <a:r>
              <a:rPr lang="en-US" dirty="0"/>
              <a:t>Converts AC from your plug into DC for the computer to use</a:t>
            </a:r>
          </a:p>
          <a:p>
            <a:endParaRPr lang="en-US" dirty="0"/>
          </a:p>
          <a:p>
            <a:r>
              <a:rPr lang="en-US" dirty="0"/>
              <a:t>Often as much as &gt;1000W power output for a PC nowadays</a:t>
            </a:r>
          </a:p>
          <a:p>
            <a:endParaRPr lang="en-US" dirty="0"/>
          </a:p>
          <a:p>
            <a:r>
              <a:rPr lang="en-US" dirty="0"/>
              <a:t>PC demands high quality and stable DC power to not brick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FC281-B2EB-8DF3-04BB-30DCDA6353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B4CCD-55A0-E2A5-C9E9-01BF7D98F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12D39-BAF5-9CEC-8F5A-D6EBD4CE6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45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0227-1B77-1173-E9AD-C73DA416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Open a PSU; You Could Die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3FC90-9A4F-0E42-BBBE-3A0918396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B6545-2AC4-5C00-A11F-E067F6A4359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C66AC-FA22-DA37-8FF5-10B433732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C8222-35B3-2E0C-EEBD-B785539B9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5366" name="Picture 6" descr="450W ATX Computer Power Supply - ATX Power Supplies | StarTech.com">
            <a:extLst>
              <a:ext uri="{FF2B5EF4-FFF2-40B4-BE49-F238E27FC236}">
                <a16:creationId xmlns:a16="http://schemas.microsoft.com/office/drawing/2014/main" id="{64495D0D-BF20-0068-5CF6-AFCFDBA7A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1" y="1126099"/>
            <a:ext cx="3530316" cy="353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Best PC Power Supplies: Holiday 2022">
            <a:extLst>
              <a:ext uri="{FF2B5EF4-FFF2-40B4-BE49-F238E27FC236}">
                <a16:creationId xmlns:a16="http://schemas.microsoft.com/office/drawing/2014/main" id="{42EE6D63-D436-6CCE-3CFE-4A636DE82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97" y="1514475"/>
            <a:ext cx="454342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653F26-F857-EF7E-AB0E-C6C9093484E6}"/>
              </a:ext>
            </a:extLst>
          </p:cNvPr>
          <p:cNvSpPr txBox="1"/>
          <p:nvPr/>
        </p:nvSpPr>
        <p:spPr>
          <a:xfrm>
            <a:off x="1812183" y="4702553"/>
            <a:ext cx="2091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https://www.startech.com/en-us/computer-parts/atx2power450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0E1C5B-A63B-8CF9-F816-F0E8655431C5}"/>
              </a:ext>
            </a:extLst>
          </p:cNvPr>
          <p:cNvSpPr txBox="1"/>
          <p:nvPr/>
        </p:nvSpPr>
        <p:spPr>
          <a:xfrm>
            <a:off x="5438775" y="4796225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https://www.anandtech.com/show/12056/best-psus</a:t>
            </a:r>
          </a:p>
        </p:txBody>
      </p:sp>
    </p:spTree>
    <p:extLst>
      <p:ext uri="{BB962C8B-B14F-4D97-AF65-F5344CB8AC3E}">
        <p14:creationId xmlns:p14="http://schemas.microsoft.com/office/powerpoint/2010/main" val="672845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834F-4FDA-806E-631F-920C465D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Big Does My PSU Have to Be?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7095E-C354-F58D-8C87-1C1443FB3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Just make sure it covers your CPU and GPU power consumption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Look up the information of your max power consumption and make sure you have enough for that</a:t>
            </a:r>
          </a:p>
          <a:p>
            <a:endParaRPr lang="en-US" dirty="0"/>
          </a:p>
          <a:p>
            <a:r>
              <a:rPr lang="en-US" dirty="0"/>
              <a:t>Some Power Supplies will provide the same power but quieter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5B44F-BCAA-6BAA-CA4E-7D2409FBE73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53E13-CD47-E07D-9838-4E9AEEB55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4D144-4F0E-75E1-92A9-E9CBF9090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12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4D9B-2914-4082-9BF1-AC3D0C5D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</a:t>
            </a:r>
          </a:p>
        </p:txBody>
      </p:sp>
    </p:spTree>
    <p:extLst>
      <p:ext uri="{BB962C8B-B14F-4D97-AF65-F5344CB8AC3E}">
        <p14:creationId xmlns:p14="http://schemas.microsoft.com/office/powerpoint/2010/main" val="2805296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6FD4-9658-4873-B4A0-342CAA69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AB42-F04E-41D3-802B-132C72A4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6"/>
            <a:ext cx="2847606" cy="36643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4 Main Sizes corresponding with motherboard sizes</a:t>
            </a:r>
          </a:p>
          <a:p>
            <a:pPr lvl="1"/>
            <a:r>
              <a:rPr lang="en-US" dirty="0"/>
              <a:t>EATX</a:t>
            </a:r>
          </a:p>
          <a:p>
            <a:pPr lvl="1"/>
            <a:r>
              <a:rPr lang="en-US" dirty="0"/>
              <a:t>ATX</a:t>
            </a:r>
          </a:p>
          <a:p>
            <a:pPr lvl="1"/>
            <a:r>
              <a:rPr lang="en-US" dirty="0"/>
              <a:t>micro ATX</a:t>
            </a:r>
          </a:p>
          <a:p>
            <a:pPr lvl="1"/>
            <a:r>
              <a:rPr lang="en-US" dirty="0"/>
              <a:t>Mini ITX</a:t>
            </a:r>
          </a:p>
          <a:p>
            <a:pPr lvl="1"/>
            <a:endParaRPr lang="en-US" dirty="0"/>
          </a:p>
          <a:p>
            <a:r>
              <a:rPr lang="en-US" dirty="0"/>
              <a:t>Has built in connector ports for cables and external drive bays</a:t>
            </a:r>
          </a:p>
          <a:p>
            <a:endParaRPr lang="en-US" dirty="0"/>
          </a:p>
          <a:p>
            <a:r>
              <a:rPr lang="en-US" dirty="0"/>
              <a:t>Lets airflow in for your pc (more on that later)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2C8E1-0CFB-47E2-966D-9ABF3B607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F716-702D-41D5-B2C1-29F2CEEF5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D5DEA-69E1-47A4-9105-82499A355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587A4C-C296-A137-E79A-F365E651C41E}"/>
              </a:ext>
            </a:extLst>
          </p:cNvPr>
          <p:cNvSpPr txBox="1"/>
          <p:nvPr/>
        </p:nvSpPr>
        <p:spPr>
          <a:xfrm>
            <a:off x="5779294" y="4796463"/>
            <a:ext cx="45767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https://www.easypc.io/pc-cases/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1AB20D-5842-21AA-9B38-D6250FA68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256" y="895116"/>
            <a:ext cx="527758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99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834F-4FDA-806E-631F-920C465D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Staying Cool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7095E-C354-F58D-8C87-1C1443FB3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are basically toasters with extra steps</a:t>
            </a:r>
          </a:p>
          <a:p>
            <a:endParaRPr lang="en-US" dirty="0"/>
          </a:p>
          <a:p>
            <a:r>
              <a:rPr lang="en-US" dirty="0"/>
              <a:t>Every watt of energy (almost) put into your computer will turn into heat, which you need to get rid of!</a:t>
            </a:r>
          </a:p>
          <a:p>
            <a:endParaRPr lang="en-US" dirty="0"/>
          </a:p>
          <a:p>
            <a:r>
              <a:rPr lang="en-US" dirty="0"/>
              <a:t>Too much heat will damage parts and slow them down</a:t>
            </a:r>
          </a:p>
          <a:p>
            <a:endParaRPr lang="en-US" dirty="0"/>
          </a:p>
          <a:p>
            <a:r>
              <a:rPr lang="en-US" dirty="0"/>
              <a:t>Heatsinks and case airflow is how we achieve this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5B44F-BCAA-6BAA-CA4E-7D2409FBE73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53E13-CD47-E07D-9838-4E9AEEB55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4D144-4F0E-75E1-92A9-E9CBF9090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4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834F-4FDA-806E-631F-920C465D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Cooler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7095E-C354-F58D-8C87-1C1443FB3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CPU will need a cooler of its own, if it doesn’t come with it</a:t>
            </a:r>
          </a:p>
          <a:p>
            <a:r>
              <a:rPr lang="en-US" dirty="0"/>
              <a:t>Many smaller parts have simple heatsinks to radiate heat</a:t>
            </a:r>
          </a:p>
          <a:p>
            <a:r>
              <a:rPr lang="en-US" dirty="0"/>
              <a:t>Cases also use fans plugged into the motherboard to support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5B44F-BCAA-6BAA-CA4E-7D2409FBE73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53E13-CD47-E07D-9838-4E9AEEB55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4D144-4F0E-75E1-92A9-E9CBF9090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808554-374D-F831-610D-7447E3E3E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" y="2272197"/>
            <a:ext cx="2600325" cy="2360526"/>
          </a:xfrm>
          <a:prstGeom prst="rect">
            <a:avLst/>
          </a:prstGeom>
        </p:spPr>
      </p:pic>
      <p:pic>
        <p:nvPicPr>
          <p:cNvPr id="16386" name="Picture 2" descr="EMI from Capacitor Heatsinks and What You Can Do About It | PCB Design Blog  | Altium Designer">
            <a:extLst>
              <a:ext uri="{FF2B5EF4-FFF2-40B4-BE49-F238E27FC236}">
                <a16:creationId xmlns:a16="http://schemas.microsoft.com/office/drawing/2014/main" id="{07964976-63FF-51E3-0E8E-99BC7A58E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2332360"/>
            <a:ext cx="3708082" cy="224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679AC0-1690-CFFF-2ED8-5BD88022D0C5}"/>
              </a:ext>
            </a:extLst>
          </p:cNvPr>
          <p:cNvSpPr txBox="1"/>
          <p:nvPr/>
        </p:nvSpPr>
        <p:spPr>
          <a:xfrm>
            <a:off x="5553075" y="4716365"/>
            <a:ext cx="20669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https://resources.altium.com/p/emi-heatsinks-and-what-you-can-do-about-it</a:t>
            </a:r>
          </a:p>
        </p:txBody>
      </p:sp>
    </p:spTree>
    <p:extLst>
      <p:ext uri="{BB962C8B-B14F-4D97-AF65-F5344CB8AC3E}">
        <p14:creationId xmlns:p14="http://schemas.microsoft.com/office/powerpoint/2010/main" val="1096076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834F-4FDA-806E-631F-920C465D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Cooling Do I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7095E-C354-F58D-8C87-1C1443FB3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few fans is all that’s typically necessary, but:</a:t>
            </a:r>
          </a:p>
          <a:p>
            <a:endParaRPr lang="en-US" dirty="0"/>
          </a:p>
          <a:p>
            <a:r>
              <a:rPr lang="en-US" dirty="0"/>
              <a:t>A GPU typically comes with its own fans attached</a:t>
            </a:r>
          </a:p>
          <a:p>
            <a:endParaRPr lang="en-US" dirty="0"/>
          </a:p>
          <a:p>
            <a:r>
              <a:rPr lang="en-US" dirty="0"/>
              <a:t>CPUs can come with their own, but check what’s recommended</a:t>
            </a:r>
          </a:p>
          <a:p>
            <a:endParaRPr lang="en-US" dirty="0"/>
          </a:p>
          <a:p>
            <a:r>
              <a:rPr lang="en-US" dirty="0"/>
              <a:t>At least one exhaust and one intake fan is ok for most PCs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5B44F-BCAA-6BAA-CA4E-7D2409FBE73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53E13-CD47-E07D-9838-4E9AEEB55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4D144-4F0E-75E1-92A9-E9CBF9090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88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4D9B-2914-4082-9BF1-AC3D0C5D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14688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9CDF8-F7EC-48C8-BA05-6126D68F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Events</a:t>
            </a:r>
          </a:p>
        </p:txBody>
      </p:sp>
    </p:spTree>
    <p:extLst>
      <p:ext uri="{BB962C8B-B14F-4D97-AF65-F5344CB8AC3E}">
        <p14:creationId xmlns:p14="http://schemas.microsoft.com/office/powerpoint/2010/main" val="2921877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047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6FD4-9658-4873-B4A0-342CAA69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Case to Choose?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2C8E1-0CFB-47E2-966D-9ABF3B607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F716-702D-41D5-B2C1-29F2CEEF5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D5DEA-69E1-47A4-9105-82499A355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F1F84-624B-7C4E-34E9-BB1F85117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Whatever you want! Just make sure it has:</a:t>
            </a:r>
          </a:p>
          <a:p>
            <a:endParaRPr lang="en-US" dirty="0"/>
          </a:p>
          <a:p>
            <a:r>
              <a:rPr lang="en-US" dirty="0"/>
              <a:t>Your motherboard size</a:t>
            </a:r>
          </a:p>
          <a:p>
            <a:endParaRPr lang="en-US" dirty="0"/>
          </a:p>
          <a:p>
            <a:r>
              <a:rPr lang="en-US" dirty="0"/>
              <a:t>The right external connectors you want</a:t>
            </a:r>
          </a:p>
          <a:p>
            <a:endParaRPr lang="en-US" dirty="0"/>
          </a:p>
          <a:p>
            <a:r>
              <a:rPr lang="en-US" dirty="0"/>
              <a:t>Sufficient airflow</a:t>
            </a:r>
          </a:p>
        </p:txBody>
      </p:sp>
    </p:spTree>
    <p:extLst>
      <p:ext uri="{BB962C8B-B14F-4D97-AF65-F5344CB8AC3E}">
        <p14:creationId xmlns:p14="http://schemas.microsoft.com/office/powerpoint/2010/main" val="1133269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4D9B-2914-4082-9BF1-AC3D0C5D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369480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6FD4-9658-4873-B4A0-342CAA69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AB42-F04E-41D3-802B-132C72A4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6"/>
            <a:ext cx="4238625" cy="3704207"/>
          </a:xfrm>
        </p:spPr>
        <p:txBody>
          <a:bodyPr>
            <a:normAutofit/>
          </a:bodyPr>
          <a:lstStyle/>
          <a:p>
            <a:r>
              <a:rPr lang="en-US" dirty="0"/>
              <a:t>The “skeleton” of the computer</a:t>
            </a:r>
          </a:p>
          <a:p>
            <a:r>
              <a:rPr lang="en-US" dirty="0"/>
              <a:t>All components and cables plug into motherboard to connect</a:t>
            </a:r>
          </a:p>
          <a:p>
            <a:r>
              <a:rPr lang="en-US" dirty="0"/>
              <a:t>Has onboard Basic Input Output System (BIOS) to start the PC</a:t>
            </a:r>
          </a:p>
          <a:p>
            <a:r>
              <a:rPr lang="en-US" dirty="0"/>
              <a:t>Lots of built in components for handling power delivery and I/O</a:t>
            </a:r>
          </a:p>
          <a:p>
            <a:pPr lvl="1"/>
            <a:r>
              <a:rPr lang="en-US" dirty="0"/>
              <a:t>The chipset processes I/O for you</a:t>
            </a:r>
          </a:p>
          <a:p>
            <a:pPr lvl="1"/>
            <a:r>
              <a:rPr lang="en-US" dirty="0"/>
              <a:t>Many ports on the back of your PC</a:t>
            </a:r>
          </a:p>
          <a:p>
            <a:pPr lvl="1"/>
            <a:r>
              <a:rPr lang="en-US" dirty="0"/>
              <a:t>A coin cell battery saves your settings and time while it’s off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2C8E1-0CFB-47E2-966D-9ABF3B607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F716-702D-41D5-B2C1-29F2CEEF5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D5DEA-69E1-47A4-9105-82499A355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587A4C-C296-A137-E79A-F365E651C41E}"/>
              </a:ext>
            </a:extLst>
          </p:cNvPr>
          <p:cNvSpPr txBox="1"/>
          <p:nvPr/>
        </p:nvSpPr>
        <p:spPr>
          <a:xfrm>
            <a:off x="5255419" y="4806613"/>
            <a:ext cx="45767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https://www.supermicro.com/en/products/motherboard/x13sae-f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DBCCF8-2B5A-5730-35A2-C69FA7B1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724806"/>
            <a:ext cx="4457700" cy="390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005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4A37-0C17-F478-3D8C-CD4089A5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 BIOS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4B7EC-6FC3-6E6B-88DD-4E11437E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6"/>
            <a:ext cx="7886700" cy="3767249"/>
          </a:xfrm>
        </p:spPr>
        <p:txBody>
          <a:bodyPr>
            <a:normAutofit/>
          </a:bodyPr>
          <a:lstStyle/>
          <a:p>
            <a:r>
              <a:rPr lang="en-US" dirty="0"/>
              <a:t>If you press f12 / delete / f2 etc. as your computer starts up, you’ll enter BIOS to configure your computer launch settings</a:t>
            </a:r>
          </a:p>
          <a:p>
            <a:endParaRPr lang="en-US" dirty="0"/>
          </a:p>
          <a:p>
            <a:r>
              <a:rPr lang="en-US" dirty="0"/>
              <a:t>Every BIOS is different, generally differentiated by company</a:t>
            </a:r>
          </a:p>
          <a:p>
            <a:endParaRPr lang="en-US" dirty="0"/>
          </a:p>
          <a:p>
            <a:r>
              <a:rPr lang="en-US" dirty="0"/>
              <a:t>Your settings in BIOS are stored with power on and will be reset if your coin cell battery dies (but that takes years in most cases)</a:t>
            </a:r>
          </a:p>
          <a:p>
            <a:endParaRPr lang="en-US" dirty="0"/>
          </a:p>
          <a:p>
            <a:r>
              <a:rPr lang="en-US" dirty="0"/>
              <a:t>Updating firmware on Motherboard from time to time may fix issues or improve performance as the creators optimize it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14AA-98F6-E305-CBCB-95761FE3AA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0ED3D-C2A5-EDC6-658E-3D7AA34D9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991FD-6DDA-130A-A60E-985D626D9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24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4A37-0C17-F478-3D8C-CD4089A5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 BIOS Example (New/Old)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4B7EC-6FC3-6E6B-88DD-4E11437E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6"/>
            <a:ext cx="7886700" cy="37672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14AA-98F6-E305-CBCB-95761FE3AA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0ED3D-C2A5-EDC6-658E-3D7AA34D9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How to Build a Computer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991FD-6DDA-130A-A60E-985D626D9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050" name="Picture 2" descr="PC BIOS Settings - YouTube">
            <a:extLst>
              <a:ext uri="{FF2B5EF4-FFF2-40B4-BE49-F238E27FC236}">
                <a16:creationId xmlns:a16="http://schemas.microsoft.com/office/drawing/2014/main" id="{7D69B95D-BB6D-1BB3-13BA-87CDF4494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1086572"/>
            <a:ext cx="6438900" cy="36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44E929-5F15-D217-73E7-FEA1117B74A1}"/>
              </a:ext>
            </a:extLst>
          </p:cNvPr>
          <p:cNvSpPr txBox="1"/>
          <p:nvPr/>
        </p:nvSpPr>
        <p:spPr>
          <a:xfrm>
            <a:off x="5543550" y="4825663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https://youtu.be/ezubjTO7rRI?si=pdVKoZSyS95ulaCc</a:t>
            </a:r>
          </a:p>
        </p:txBody>
      </p:sp>
    </p:spTree>
    <p:extLst>
      <p:ext uri="{BB962C8B-B14F-4D97-AF65-F5344CB8AC3E}">
        <p14:creationId xmlns:p14="http://schemas.microsoft.com/office/powerpoint/2010/main" val="3366928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3c77b84-5c8b-45e0-b4dd-7ae51ddf8988">
      <Terms xmlns="http://schemas.microsoft.com/office/infopath/2007/PartnerControls"/>
    </lcf76f155ced4ddcb4097134ff3c332f>
    <TaxCatchAll xmlns="417dfe80-b67e-4708-b226-fdd00a6c630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43D66AC4884A448BF2FDC1F0DA0B87" ma:contentTypeVersion="16" ma:contentTypeDescription="Create a new document." ma:contentTypeScope="" ma:versionID="db23e5a46fe4610def2cb2627c4f63c6">
  <xsd:schema xmlns:xsd="http://www.w3.org/2001/XMLSchema" xmlns:xs="http://www.w3.org/2001/XMLSchema" xmlns:p="http://schemas.microsoft.com/office/2006/metadata/properties" xmlns:ns2="63c77b84-5c8b-45e0-b4dd-7ae51ddf8988" xmlns:ns3="417dfe80-b67e-4708-b226-fdd00a6c6300" targetNamespace="http://schemas.microsoft.com/office/2006/metadata/properties" ma:root="true" ma:fieldsID="2778b06a6411f8e9a0f0c38983ae5480" ns2:_="" ns3:_="">
    <xsd:import namespace="63c77b84-5c8b-45e0-b4dd-7ae51ddf8988"/>
    <xsd:import namespace="417dfe80-b67e-4708-b226-fdd00a6c63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7b84-5c8b-45e0-b4dd-7ae51ddf89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c8cfe719-5118-4d43-ba73-4d58e9725e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7dfe80-b67e-4708-b226-fdd00a6c6300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27e0f157-356b-4cb3-8f6d-6425292d2198}" ma:internalName="TaxCatchAll" ma:showField="CatchAllData" ma:web="417dfe80-b67e-4708-b226-fdd00a6c63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D67494-4EC3-41C5-8C82-217550E1D9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DC2658-60D5-40C9-9216-1478B6BDE3AE}">
  <ds:schemaRefs>
    <ds:schemaRef ds:uri="http://purl.org/dc/dcmitype/"/>
    <ds:schemaRef ds:uri="http://purl.org/dc/elements/1.1/"/>
    <ds:schemaRef ds:uri="http://schemas.microsoft.com/office/2006/documentManagement/types"/>
    <ds:schemaRef ds:uri="417dfe80-b67e-4708-b226-fdd00a6c6300"/>
    <ds:schemaRef ds:uri="63c77b84-5c8b-45e0-b4dd-7ae51ddf8988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16BB3B2-C809-4FF7-9B61-C63304371F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7b84-5c8b-45e0-b4dd-7ae51ddf8988"/>
    <ds:schemaRef ds:uri="417dfe80-b67e-4708-b226-fdd00a6c63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{59DB9003-08C6-A44B-B374-62BE413F1DB3}tf16401378</Template>
  <TotalTime>5570</TotalTime>
  <Words>2073</Words>
  <Application>Microsoft Office PowerPoint</Application>
  <PresentationFormat>On-screen Show (16:9)</PresentationFormat>
  <Paragraphs>349</Paragraphs>
  <Slides>45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How to Build a Computer</vt:lpstr>
      <vt:lpstr>Conclusion</vt:lpstr>
      <vt:lpstr>Case</vt:lpstr>
      <vt:lpstr>Case Sizing</vt:lpstr>
      <vt:lpstr>What Case to Choose?</vt:lpstr>
      <vt:lpstr>Motherboard</vt:lpstr>
      <vt:lpstr>Motherboard Overview</vt:lpstr>
      <vt:lpstr>Motherboard BIOS</vt:lpstr>
      <vt:lpstr>Motherboard BIOS Example (New/Old)</vt:lpstr>
      <vt:lpstr>What can you do in BIOS?</vt:lpstr>
      <vt:lpstr>What Motherboard Should I Get?</vt:lpstr>
      <vt:lpstr>CPU</vt:lpstr>
      <vt:lpstr>What Does the CPU Do?</vt:lpstr>
      <vt:lpstr>Where Does the CPU Go?</vt:lpstr>
      <vt:lpstr>What’s Inside the CPU?</vt:lpstr>
      <vt:lpstr>CPU Structure</vt:lpstr>
      <vt:lpstr>CPU Multithreading</vt:lpstr>
      <vt:lpstr>What CPU Is Best?</vt:lpstr>
      <vt:lpstr>RAM</vt:lpstr>
      <vt:lpstr>What is RAM?</vt:lpstr>
      <vt:lpstr>How Does it Help Me?</vt:lpstr>
      <vt:lpstr>Ok, But What Does RAM Look Like?</vt:lpstr>
      <vt:lpstr>Where it go???</vt:lpstr>
      <vt:lpstr>How Much RAM Do I Need??</vt:lpstr>
      <vt:lpstr>Storage</vt:lpstr>
      <vt:lpstr>Storage Overview</vt:lpstr>
      <vt:lpstr>Which Drive Is Best?</vt:lpstr>
      <vt:lpstr>Storage Recommendation</vt:lpstr>
      <vt:lpstr>GPU</vt:lpstr>
      <vt:lpstr>What’s a GPU really do?</vt:lpstr>
      <vt:lpstr>Common GPUs</vt:lpstr>
      <vt:lpstr>PCIe Slots</vt:lpstr>
      <vt:lpstr>Which GPU Should I Get?</vt:lpstr>
      <vt:lpstr>Power</vt:lpstr>
      <vt:lpstr>Current</vt:lpstr>
      <vt:lpstr>AC/DC</vt:lpstr>
      <vt:lpstr>Don’t Open a PSU; You Could Die</vt:lpstr>
      <vt:lpstr>How Big Does My PSU Have to Be?</vt:lpstr>
      <vt:lpstr>Cooling</vt:lpstr>
      <vt:lpstr>Staying Cool</vt:lpstr>
      <vt:lpstr>CPU Cooler</vt:lpstr>
      <vt:lpstr>What Cooling Do I Need?</vt:lpstr>
      <vt:lpstr>Conclusion</vt:lpstr>
      <vt:lpstr>Next Events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DiMercurio, Kyrstin</dc:creator>
  <cp:lastModifiedBy>Liam Osman</cp:lastModifiedBy>
  <cp:revision>30</cp:revision>
  <dcterms:created xsi:type="dcterms:W3CDTF">2019-11-06T18:18:56Z</dcterms:created>
  <dcterms:modified xsi:type="dcterms:W3CDTF">2023-10-26T11:07:23Z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0x0101008E43D66AC4884A448BF2FDC1F0DA0B87</vt:lpwstr>
  </property>
  <property fmtid="{D5CDD505-2E9C-101B-9397-08002B2CF9AE}" pid="3" name="MediaServiceImageTags">
    <vt:lpwstr/>
  </property>
</Properties>
</file>